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5" r:id="rId2"/>
    <p:sldId id="282" r:id="rId3"/>
    <p:sldId id="283" r:id="rId4"/>
    <p:sldId id="286" r:id="rId5"/>
    <p:sldId id="289" r:id="rId6"/>
    <p:sldId id="284" r:id="rId7"/>
    <p:sldId id="288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29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Лекция </a:t>
            </a:r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432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500" b="1" dirty="0"/>
              <a:t>Выдающимися изобретениями человечества были</a:t>
            </a:r>
            <a:r>
              <a:rPr lang="ru-RU" sz="2500" b="1" dirty="0" smtClean="0"/>
              <a:t>:</a:t>
            </a:r>
          </a:p>
          <a:p>
            <a:pPr algn="just"/>
            <a:endParaRPr lang="ru-RU" dirty="0"/>
          </a:p>
          <a:p>
            <a:pPr marL="0" indent="0" algn="just">
              <a:buNone/>
            </a:pPr>
            <a:r>
              <a:rPr lang="ru-RU" sz="2500" dirty="0"/>
              <a:t>• лук и стрелы, а от них — лира, кифара, арфа (и вообще музыка</a:t>
            </a:r>
            <a:r>
              <a:rPr lang="ru-RU" sz="2500" dirty="0" smtClean="0"/>
              <a:t>!);</a:t>
            </a:r>
          </a:p>
          <a:p>
            <a:pPr algn="just"/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колесо (считается изобретенным примерно за 3500 лет до н.э. в </a:t>
            </a:r>
            <a:r>
              <a:rPr lang="ru-RU" sz="2500" dirty="0" smtClean="0"/>
              <a:t>Шумерском </a:t>
            </a:r>
            <a:r>
              <a:rPr lang="ru-RU" sz="2500" dirty="0"/>
              <a:t>государстве</a:t>
            </a:r>
            <a:r>
              <a:rPr lang="ru-RU" sz="2500" dirty="0" smtClean="0"/>
              <a:t>);</a:t>
            </a:r>
          </a:p>
          <a:p>
            <a:pPr algn="just"/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рычажные механизмы (подъемные и метательные</a:t>
            </a:r>
            <a:r>
              <a:rPr lang="ru-RU" sz="2500" dirty="0" smtClean="0"/>
              <a:t>);</a:t>
            </a:r>
          </a:p>
          <a:p>
            <a:pPr algn="just"/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освоение высоких температур и получение изделий из металлов и </a:t>
            </a:r>
            <a:r>
              <a:rPr lang="ru-RU" sz="2500" dirty="0" smtClean="0"/>
              <a:t>сплавов </a:t>
            </a:r>
            <a:r>
              <a:rPr lang="ru-RU" sz="2500" dirty="0"/>
              <a:t>путем плавки и ковки, особенно, из золота, бронзы и железа</a:t>
            </a:r>
            <a:r>
              <a:rPr lang="ru-RU" sz="2500" dirty="0" smtClean="0"/>
              <a:t>;</a:t>
            </a:r>
          </a:p>
          <a:p>
            <a:pPr algn="just"/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освоение вращательного движения в мельничном жернове, в гончарном</a:t>
            </a:r>
          </a:p>
          <a:p>
            <a:pPr marL="0" indent="0" algn="just">
              <a:buNone/>
            </a:pPr>
            <a:r>
              <a:rPr lang="ru-RU" sz="2500" dirty="0"/>
              <a:t>круге, при сверлении, а с середины V века до н.э. и в токарном </a:t>
            </a:r>
            <a:r>
              <a:rPr lang="ru-RU" sz="2500" dirty="0" smtClean="0"/>
              <a:t>станке, для </a:t>
            </a:r>
            <a:r>
              <a:rPr lang="ru-RU" sz="2500" dirty="0"/>
              <a:t>подачи воды с помощью колесных черпалок</a:t>
            </a:r>
            <a:r>
              <a:rPr lang="ru-RU" sz="2500" dirty="0" smtClean="0"/>
              <a:t>;</a:t>
            </a:r>
          </a:p>
          <a:p>
            <a:pPr marL="0" indent="0" algn="just">
              <a:buNone/>
            </a:pPr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изобретение ткани как особого соединения нитей из каких-либо </a:t>
            </a:r>
            <a:r>
              <a:rPr lang="ru-RU" sz="2500" dirty="0" smtClean="0"/>
              <a:t>материалов в искусственную </a:t>
            </a:r>
            <a:r>
              <a:rPr lang="ru-RU" sz="2500" dirty="0"/>
              <a:t>≪шкуру≫ (теперь мы сказали бы: </a:t>
            </a:r>
            <a:r>
              <a:rPr lang="ru-RU" sz="2500" dirty="0" smtClean="0"/>
              <a:t>методом объединения однородных объектов </a:t>
            </a:r>
            <a:r>
              <a:rPr lang="ru-RU" sz="2500" dirty="0"/>
              <a:t>в сетевую, или </a:t>
            </a:r>
            <a:r>
              <a:rPr lang="ru-RU" sz="2500" dirty="0" smtClean="0"/>
              <a:t>ретикулярную, структуру!);</a:t>
            </a:r>
          </a:p>
          <a:p>
            <a:pPr algn="just"/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изготовление обуви и одежды, строительство искусственных конструкции</a:t>
            </a:r>
          </a:p>
          <a:p>
            <a:pPr marL="0" indent="0" algn="just">
              <a:buNone/>
            </a:pPr>
            <a:r>
              <a:rPr lang="ru-RU" sz="2500" dirty="0"/>
              <a:t>для жилья из камня и песка, из дерева и костей, из коры и шкур </a:t>
            </a:r>
            <a:r>
              <a:rPr lang="ru-RU" sz="2500" dirty="0" smtClean="0"/>
              <a:t>животных;</a:t>
            </a:r>
          </a:p>
          <a:p>
            <a:pPr marL="0" indent="0" algn="just">
              <a:buNone/>
            </a:pPr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создание сложных узлов наподобие зубчатых колес, механизмов с гибки-</a:t>
            </a:r>
          </a:p>
          <a:p>
            <a:pPr marL="0" indent="0" algn="just">
              <a:buNone/>
            </a:pPr>
            <a:r>
              <a:rPr lang="ru-RU" sz="2500" dirty="0"/>
              <a:t>ми связями на рычаги и/или колеса</a:t>
            </a:r>
            <a:r>
              <a:rPr lang="ru-RU" sz="2500" dirty="0" smtClean="0"/>
              <a:t>;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sz="2500" dirty="0"/>
              <a:t>• создание первых автоматических устройств, приводимых в действие </a:t>
            </a:r>
            <a:r>
              <a:rPr lang="ru-RU" sz="2500" dirty="0" smtClean="0"/>
              <a:t>с помощью </a:t>
            </a:r>
            <a:r>
              <a:rPr lang="ru-RU" sz="2500" dirty="0"/>
              <a:t>грузиков, прикрепленных к барабанам различного </a:t>
            </a:r>
            <a:r>
              <a:rPr lang="ru-RU" sz="2500" dirty="0" smtClean="0"/>
              <a:t>диаметра, например</a:t>
            </a:r>
            <a:r>
              <a:rPr lang="ru-RU" sz="2500" dirty="0"/>
              <a:t>, вращавших или перемещавших театральные куклы с </a:t>
            </a:r>
            <a:r>
              <a:rPr lang="ru-RU" sz="2500" dirty="0" smtClean="0"/>
              <a:t>помощью </a:t>
            </a:r>
            <a:r>
              <a:rPr lang="ru-RU" sz="2500" dirty="0"/>
              <a:t>гибких тяг!</a:t>
            </a:r>
          </a:p>
        </p:txBody>
      </p:sp>
    </p:spTree>
    <p:extLst>
      <p:ext uri="{BB962C8B-B14F-4D97-AF65-F5344CB8AC3E}">
        <p14:creationId xmlns:p14="http://schemas.microsoft.com/office/powerpoint/2010/main" val="3748861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Второй период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Архимед – 287 -212 до н.э. математик, инженер, изобретатель</a:t>
            </a:r>
          </a:p>
          <a:p>
            <a:r>
              <a:rPr lang="ru-RU" dirty="0" err="1" smtClean="0"/>
              <a:t>Ктесибий</a:t>
            </a:r>
            <a:r>
              <a:rPr lang="ru-RU" dirty="0" smtClean="0"/>
              <a:t> Александрийский - </a:t>
            </a:r>
            <a:r>
              <a:rPr lang="en-US" dirty="0" smtClean="0"/>
              <a:t>II </a:t>
            </a:r>
            <a:r>
              <a:rPr lang="ru-RU" dirty="0" smtClean="0"/>
              <a:t>век до н.э. – изобретатель пневматики, органа</a:t>
            </a:r>
          </a:p>
          <a:p>
            <a:r>
              <a:rPr lang="ru-RU" dirty="0" err="1" smtClean="0"/>
              <a:t>Квинтиллиан</a:t>
            </a:r>
            <a:r>
              <a:rPr lang="ru-RU" dirty="0" smtClean="0"/>
              <a:t> – </a:t>
            </a:r>
            <a:r>
              <a:rPr lang="en-US" dirty="0" smtClean="0"/>
              <a:t>I </a:t>
            </a:r>
            <a:r>
              <a:rPr lang="ru-RU" dirty="0" smtClean="0"/>
              <a:t>век до н.э. – теоретик ораторского искусства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5516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Семь вопросов </a:t>
            </a:r>
            <a:r>
              <a:rPr lang="ru-RU" sz="2400" dirty="0" err="1" smtClean="0"/>
              <a:t>Квитиллиана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>для уточнения любой задачи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4302845"/>
              </p:ext>
            </p:extLst>
          </p:nvPr>
        </p:nvGraphicFramePr>
        <p:xfrm>
          <a:off x="395536" y="2060848"/>
          <a:ext cx="8147247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252"/>
                <a:gridCol w="1301247"/>
                <a:gridCol w="1550250"/>
                <a:gridCol w="855449"/>
                <a:gridCol w="712874"/>
                <a:gridCol w="784162"/>
                <a:gridCol w="855449"/>
                <a:gridCol w="855449"/>
                <a:gridCol w="723115"/>
              </a:tblGrid>
              <a:tr h="264616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КТО?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Субъект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1-2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1-3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1-4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1-5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1-6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1-7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Объект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2-3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2-4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2-5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2-6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ГДЕ?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Место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3-4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3-5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3-6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КОГДА?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Время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4-5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4-6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4-7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ЧЕМ?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Средство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5-6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5-7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Способ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6-7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6735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ПОЧЕМУ?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Причина либо Цель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03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решении изобретательских задач полезны также парные комбинации </a:t>
            </a:r>
            <a:r>
              <a:rPr lang="ru-RU" dirty="0" smtClean="0"/>
              <a:t>вопросов</a:t>
            </a:r>
            <a:r>
              <a:rPr lang="ru-RU" dirty="0"/>
              <a:t>, например: </a:t>
            </a:r>
            <a:endParaRPr lang="ru-RU" dirty="0" smtClean="0"/>
          </a:p>
          <a:p>
            <a:r>
              <a:rPr lang="ru-RU" dirty="0" smtClean="0"/>
              <a:t>1—5 </a:t>
            </a:r>
            <a:r>
              <a:rPr lang="ru-RU" dirty="0"/>
              <a:t>(Кто — Чем) — кто и какие средства использует </a:t>
            </a:r>
            <a:r>
              <a:rPr lang="ru-RU" dirty="0" smtClean="0"/>
              <a:t>для решения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2—3 </a:t>
            </a:r>
            <a:r>
              <a:rPr lang="ru-RU" dirty="0"/>
              <a:t>(Объект — Место) — какой объект и где должен быть создан;</a:t>
            </a:r>
          </a:p>
          <a:p>
            <a:r>
              <a:rPr lang="ru-RU" dirty="0"/>
              <a:t>4—6 (Время — Метод) — каким методом и когда, или за какое время, </a:t>
            </a:r>
            <a:r>
              <a:rPr lang="ru-RU" dirty="0" smtClean="0"/>
              <a:t>предполагается </a:t>
            </a:r>
            <a:r>
              <a:rPr lang="ru-RU" dirty="0"/>
              <a:t>решать задачу и так далее.</a:t>
            </a:r>
          </a:p>
        </p:txBody>
      </p:sp>
    </p:spTree>
    <p:extLst>
      <p:ext uri="{BB962C8B-B14F-4D97-AF65-F5344CB8AC3E}">
        <p14:creationId xmlns:p14="http://schemas.microsoft.com/office/powerpoint/2010/main" val="100211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Начало научному изучению методологии творчества положили </a:t>
            </a:r>
            <a:r>
              <a:rPr lang="ru-RU" dirty="0" smtClean="0"/>
              <a:t>философы </a:t>
            </a:r>
            <a:r>
              <a:rPr lang="ru-RU" dirty="0" err="1" smtClean="0"/>
              <a:t>Фрэнсис</a:t>
            </a:r>
            <a:r>
              <a:rPr lang="ru-RU" dirty="0" smtClean="0"/>
              <a:t> </a:t>
            </a:r>
            <a:r>
              <a:rPr lang="ru-RU" dirty="0"/>
              <a:t>Бэкон и Рене Декарт.</a:t>
            </a:r>
          </a:p>
          <a:p>
            <a:pPr marL="0" indent="0">
              <a:buNone/>
            </a:pPr>
            <a:r>
              <a:rPr lang="ru-RU" dirty="0"/>
              <a:t>В 1620 году в сочинении ≪Новый органон≫ Ф. </a:t>
            </a:r>
            <a:r>
              <a:rPr lang="ru-RU" dirty="0" smtClean="0"/>
              <a:t>Бэкон выступил </a:t>
            </a:r>
            <a:r>
              <a:rPr lang="ru-RU" dirty="0"/>
              <a:t>как </a:t>
            </a:r>
            <a:r>
              <a:rPr lang="ru-RU" dirty="0" smtClean="0"/>
              <a:t>критик старого </a:t>
            </a:r>
            <a:r>
              <a:rPr lang="ru-RU" dirty="0"/>
              <a:t>и создатель нового эмпирического метода в науке, сформулировал </a:t>
            </a:r>
            <a:r>
              <a:rPr lang="ru-RU" dirty="0" smtClean="0"/>
              <a:t>цель создания </a:t>
            </a:r>
            <a:r>
              <a:rPr lang="ru-RU" dirty="0"/>
              <a:t>систематической техники изобретения.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Он </a:t>
            </a:r>
            <a:r>
              <a:rPr lang="ru-RU" dirty="0"/>
              <a:t>писал: ≪Те, кто </a:t>
            </a:r>
            <a:r>
              <a:rPr lang="ru-RU" dirty="0" smtClean="0"/>
              <a:t>занимались </a:t>
            </a:r>
            <a:r>
              <a:rPr lang="ru-RU" dirty="0"/>
              <a:t>науками, были или эмпириками, или догматиками. Эмпирики, </a:t>
            </a:r>
            <a:r>
              <a:rPr lang="ru-RU" dirty="0" smtClean="0"/>
              <a:t>подобно муравью</a:t>
            </a:r>
            <a:r>
              <a:rPr lang="ru-RU" dirty="0"/>
              <a:t>, только собирают и пользуются собранным. Догматики, </a:t>
            </a:r>
            <a:r>
              <a:rPr lang="ru-RU" dirty="0" smtClean="0"/>
              <a:t>подобно пауку</a:t>
            </a:r>
            <a:r>
              <a:rPr lang="ru-RU" dirty="0"/>
              <a:t>, из самих себя создают ткань. Пчела же избирает средний способ, </a:t>
            </a:r>
            <a:r>
              <a:rPr lang="ru-RU" dirty="0" smtClean="0"/>
              <a:t>она извлекает </a:t>
            </a:r>
            <a:r>
              <a:rPr lang="ru-RU" dirty="0"/>
              <a:t>материал из цветов сада и поля, но располагает его </a:t>
            </a:r>
            <a:r>
              <a:rPr lang="ru-RU" dirty="0" smtClean="0"/>
              <a:t>собственным умением</a:t>
            </a:r>
            <a:r>
              <a:rPr lang="ru-RU" dirty="0"/>
              <a:t>... Следует возложить добрую надежду на более тесный и </a:t>
            </a:r>
            <a:r>
              <a:rPr lang="ru-RU" dirty="0" smtClean="0"/>
              <a:t>нерушимый союз </a:t>
            </a:r>
            <a:r>
              <a:rPr lang="ru-RU" dirty="0"/>
              <a:t>этих способностей, то есть опыта и рассудка... Наш метод состоит в </a:t>
            </a:r>
            <a:r>
              <a:rPr lang="ru-RU" dirty="0" smtClean="0"/>
              <a:t>следующем</a:t>
            </a:r>
            <a:r>
              <a:rPr lang="ru-RU" dirty="0"/>
              <a:t>: мы извлекаем не практику из практики и опыт из опытов (как </a:t>
            </a:r>
            <a:r>
              <a:rPr lang="ru-RU" dirty="0" smtClean="0"/>
              <a:t>эмпирики</a:t>
            </a:r>
            <a:r>
              <a:rPr lang="ru-RU" dirty="0"/>
              <a:t>), а причины и аксиомы — из практики и опытов, и из причин и </a:t>
            </a:r>
            <a:r>
              <a:rPr lang="ru-RU" dirty="0" smtClean="0"/>
              <a:t>аксиом </a:t>
            </a:r>
            <a:r>
              <a:rPr lang="ru-RU" dirty="0"/>
              <a:t>— снова практику и опыты≫.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Этот </a:t>
            </a:r>
            <a:r>
              <a:rPr lang="ru-RU" dirty="0"/>
              <a:t>союз осуществляется, по мнению Ф. </a:t>
            </a:r>
            <a:r>
              <a:rPr lang="ru-RU" dirty="0" smtClean="0"/>
              <a:t>Бэкона</a:t>
            </a:r>
            <a:r>
              <a:rPr lang="ru-RU" dirty="0"/>
              <a:t>, в индуктивном методе, в переходе от частных фактов к частным</a:t>
            </a:r>
          </a:p>
          <a:p>
            <a:pPr marL="0" indent="0">
              <a:buNone/>
            </a:pPr>
            <a:r>
              <a:rPr lang="ru-RU" dirty="0"/>
              <a:t>законам (малым аксиомам), а от них — к более общим (средним аксиомам), </a:t>
            </a:r>
            <a:r>
              <a:rPr lang="ru-RU" dirty="0" smtClean="0"/>
              <a:t>и наконец </a:t>
            </a:r>
            <a:r>
              <a:rPr lang="ru-RU" dirty="0"/>
              <a:t>— к самым общим.</a:t>
            </a:r>
          </a:p>
        </p:txBody>
      </p:sp>
    </p:spTree>
    <p:extLst>
      <p:ext uri="{BB962C8B-B14F-4D97-AF65-F5344CB8AC3E}">
        <p14:creationId xmlns:p14="http://schemas.microsoft.com/office/powerpoint/2010/main" val="57679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≪Четыре </a:t>
            </a:r>
            <a:r>
              <a:rPr lang="ru-RU" dirty="0"/>
              <a:t>правила мышления≫ Декарта: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Первое</a:t>
            </a:r>
            <a:r>
              <a:rPr lang="ru-RU" dirty="0"/>
              <a:t>: не принимать за истинное что бы то ни было, прежде чем не признал</a:t>
            </a:r>
          </a:p>
          <a:p>
            <a:pPr marL="0" indent="0">
              <a:buNone/>
            </a:pPr>
            <a:r>
              <a:rPr lang="ru-RU" dirty="0"/>
              <a:t>это несомненно истинным, то есть стараться избегать поспешности и </a:t>
            </a:r>
            <a:r>
              <a:rPr lang="ru-RU" dirty="0" err="1"/>
              <a:t>преду</a:t>
            </a:r>
            <a:r>
              <a:rPr lang="ru-RU" dirty="0"/>
              <a:t>-</a:t>
            </a:r>
          </a:p>
          <a:p>
            <a:pPr marL="0" indent="0">
              <a:buNone/>
            </a:pPr>
            <a:r>
              <a:rPr lang="ru-RU" dirty="0" err="1"/>
              <a:t>беждения</a:t>
            </a:r>
            <a:r>
              <a:rPr lang="ru-RU" dirty="0"/>
              <a:t> и включать в свои суждения только то, что представляется моему</a:t>
            </a:r>
          </a:p>
          <a:p>
            <a:pPr marL="0" indent="0">
              <a:buNone/>
            </a:pPr>
            <a:r>
              <a:rPr lang="ru-RU" dirty="0"/>
              <a:t>уму так ясно и отчетливо, что никоим образом не сможет дать повод к со-</a:t>
            </a:r>
          </a:p>
          <a:p>
            <a:pPr marL="0" indent="0">
              <a:buNone/>
            </a:pPr>
            <a:r>
              <a:rPr lang="ru-RU" dirty="0"/>
              <a:t>мнению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Второе: делить каждую из рассматриваемых мною трудностей на столько час-</a:t>
            </a:r>
          </a:p>
          <a:p>
            <a:pPr marL="0" indent="0">
              <a:buNone/>
            </a:pPr>
            <a:r>
              <a:rPr lang="ru-RU" dirty="0" err="1"/>
              <a:t>тей</a:t>
            </a:r>
            <a:r>
              <a:rPr lang="ru-RU" dirty="0"/>
              <a:t>, на сколько потребуется, чтобы лучше их разрешить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Третье: руководить ходом своих мыслей, начиная с предметов простейших и</a:t>
            </a:r>
          </a:p>
          <a:p>
            <a:pPr marL="0" indent="0">
              <a:buNone/>
            </a:pPr>
            <a:r>
              <a:rPr lang="ru-RU" dirty="0"/>
              <a:t>легко познаваемых, и восходить мало-помалу, как по ступеням, до познания</a:t>
            </a:r>
          </a:p>
          <a:p>
            <a:pPr marL="0" indent="0">
              <a:buNone/>
            </a:pPr>
            <a:r>
              <a:rPr lang="ru-RU" dirty="0"/>
              <a:t>наиболее сложных, допуская существование порядка даже среди тех, которые</a:t>
            </a:r>
          </a:p>
          <a:p>
            <a:pPr marL="0" indent="0">
              <a:buNone/>
            </a:pPr>
            <a:r>
              <a:rPr lang="ru-RU" dirty="0"/>
              <a:t>в естественном порядке вещей не предшествуют друг другу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Четвертое: </a:t>
            </a:r>
            <a:r>
              <a:rPr lang="ru-RU" dirty="0"/>
              <a:t>делать всюду настолько полные перечни и также общие обзоры,</a:t>
            </a:r>
          </a:p>
          <a:p>
            <a:pPr marL="0" indent="0">
              <a:buNone/>
            </a:pPr>
            <a:r>
              <a:rPr lang="ru-RU" dirty="0"/>
              <a:t>чтобы быть уверенным, что ничего не пропущено.</a:t>
            </a:r>
          </a:p>
        </p:txBody>
      </p:sp>
    </p:spTree>
    <p:extLst>
      <p:ext uri="{BB962C8B-B14F-4D97-AF65-F5344CB8AC3E}">
        <p14:creationId xmlns:p14="http://schemas.microsoft.com/office/powerpoint/2010/main" val="7201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368152"/>
          </a:xfrm>
        </p:spPr>
        <p:txBody>
          <a:bodyPr>
            <a:normAutofit/>
          </a:bodyPr>
          <a:lstStyle/>
          <a:p>
            <a:pPr algn="r"/>
            <a:r>
              <a:rPr lang="ru-RU" sz="2400" dirty="0"/>
              <a:t>Полезно изучать открытия других таким способом, который и нам самим бы открыл источник изобретений</a:t>
            </a:r>
            <a:br>
              <a:rPr lang="ru-RU" sz="2400" dirty="0"/>
            </a:br>
            <a:r>
              <a:rPr lang="ru-RU" sz="2400" dirty="0"/>
              <a:t>Г. </a:t>
            </a:r>
            <a:r>
              <a:rPr lang="ru-RU" sz="2400" dirty="0" smtClean="0"/>
              <a:t>Лейбниц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321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Христиан </a:t>
            </a:r>
            <a:r>
              <a:rPr lang="ru-RU" dirty="0" smtClean="0"/>
              <a:t>Вольф, </a:t>
            </a:r>
            <a:r>
              <a:rPr lang="ru-RU" dirty="0"/>
              <a:t>последователь Лейбница, рассматривал основы </a:t>
            </a:r>
            <a:r>
              <a:rPr lang="ru-RU" dirty="0" smtClean="0"/>
              <a:t>методики изобретательства </a:t>
            </a:r>
            <a:r>
              <a:rPr lang="ru-RU" dirty="0"/>
              <a:t>(</a:t>
            </a:r>
            <a:r>
              <a:rPr lang="ru-RU" dirty="0" err="1"/>
              <a:t>Erfinderkunst</a:t>
            </a:r>
            <a:r>
              <a:rPr lang="ru-RU" dirty="0"/>
              <a:t>) </a:t>
            </a:r>
            <a:r>
              <a:rPr lang="ru-RU" dirty="0" smtClean="0"/>
              <a:t>как непрерывно </a:t>
            </a:r>
            <a:r>
              <a:rPr lang="ru-RU" dirty="0"/>
              <a:t>развивающееся знание, </a:t>
            </a:r>
            <a:r>
              <a:rPr lang="ru-RU" dirty="0" smtClean="0"/>
              <a:t>соединение </a:t>
            </a:r>
            <a:r>
              <a:rPr lang="ru-RU" dirty="0"/>
              <a:t>изобретательской методики с </a:t>
            </a:r>
            <a:r>
              <a:rPr lang="ru-RU" u="sng" dirty="0"/>
              <a:t>опорными</a:t>
            </a:r>
            <a:r>
              <a:rPr lang="ru-RU" dirty="0"/>
              <a:t> знаниями.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</a:t>
            </a:r>
            <a:r>
              <a:rPr lang="ru-RU" dirty="0"/>
              <a:t>. </a:t>
            </a:r>
            <a:r>
              <a:rPr lang="ru-RU" dirty="0" err="1" smtClean="0"/>
              <a:t>Штайнбарт</a:t>
            </a:r>
            <a:r>
              <a:rPr lang="ru-RU" dirty="0" smtClean="0"/>
              <a:t>, </a:t>
            </a:r>
            <a:r>
              <a:rPr lang="ru-RU" dirty="0"/>
              <a:t>Иоганна фон Гете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</a:t>
            </a:r>
            <a:r>
              <a:rPr lang="ru-RU" dirty="0"/>
              <a:t>. </a:t>
            </a:r>
            <a:r>
              <a:rPr lang="ru-RU" dirty="0" err="1" smtClean="0"/>
              <a:t>Бекманн</a:t>
            </a:r>
            <a:r>
              <a:rPr lang="ru-RU" dirty="0" smtClean="0"/>
              <a:t> - фундаментальный </a:t>
            </a:r>
            <a:r>
              <a:rPr lang="ru-RU" dirty="0"/>
              <a:t>5-томный труд </a:t>
            </a:r>
            <a:r>
              <a:rPr lang="ru-RU" dirty="0" smtClean="0"/>
              <a:t>≪</a:t>
            </a:r>
            <a:r>
              <a:rPr lang="ru-RU" dirty="0"/>
              <a:t>История изобретений≫ </a:t>
            </a:r>
            <a:r>
              <a:rPr lang="ru-RU" dirty="0" smtClean="0"/>
              <a:t>является</a:t>
            </a:r>
            <a:r>
              <a:rPr lang="ru-RU" dirty="0"/>
              <a:t>, по-видимому, первым научным исследованием способов создания</a:t>
            </a:r>
          </a:p>
          <a:p>
            <a:pPr marL="0" indent="0">
              <a:buNone/>
            </a:pPr>
            <a:r>
              <a:rPr lang="ru-RU" dirty="0"/>
              <a:t>изобретений. И. </a:t>
            </a:r>
            <a:r>
              <a:rPr lang="ru-RU" dirty="0" err="1"/>
              <a:t>Бекманн</a:t>
            </a:r>
            <a:r>
              <a:rPr lang="ru-RU" dirty="0"/>
              <a:t> писал: ≪Я имею модель искусства изобретения, </a:t>
            </a:r>
            <a:r>
              <a:rPr lang="ru-RU" dirty="0" smtClean="0"/>
              <a:t>такую</a:t>
            </a:r>
            <a:r>
              <a:rPr lang="ru-RU" dirty="0"/>
              <a:t>, чтобы из теории видеть практический эффект в прямой пропорции с моим</a:t>
            </a:r>
          </a:p>
          <a:p>
            <a:pPr marL="0" indent="0">
              <a:buNone/>
            </a:pPr>
            <a:r>
              <a:rPr lang="ru-RU" dirty="0"/>
              <a:t>интересом (целью)≫.</a:t>
            </a:r>
          </a:p>
        </p:txBody>
      </p:sp>
    </p:spTree>
    <p:extLst>
      <p:ext uri="{BB962C8B-B14F-4D97-AF65-F5344CB8AC3E}">
        <p14:creationId xmlns:p14="http://schemas.microsoft.com/office/powerpoint/2010/main" val="34613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4732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Теории изобретений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6378494"/>
              </p:ext>
            </p:extLst>
          </p:nvPr>
        </p:nvGraphicFramePr>
        <p:xfrm>
          <a:off x="539552" y="1052736"/>
          <a:ext cx="8229600" cy="672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Автор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Уильям</a:t>
                      </a:r>
                    </a:p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Джеймс (1905)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Петер </a:t>
                      </a:r>
                      <a:r>
                        <a:rPr lang="ru-RU" sz="14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Беренс</a:t>
                      </a:r>
                      <a:endParaRPr lang="ru-RU" sz="14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(1907)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П. </a:t>
                      </a:r>
                      <a:r>
                        <a:rPr lang="ru-RU" sz="14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Энгель-мейер</a:t>
                      </a:r>
                      <a:r>
                        <a:rPr lang="ru-RU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(1910)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Основные положения теории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1.Определение конкретного факта S.</a:t>
                      </a:r>
                    </a:p>
                    <a:p>
                      <a:pPr algn="just"/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2.Выяснение, является ли это S </a:t>
                      </a:r>
                      <a:r>
                        <a:rPr lang="ru-RU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некото</a:t>
                      </a: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-рым Р или каким </a:t>
                      </a:r>
                      <a:r>
                        <a:rPr lang="ru-RU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обра-зом</a:t>
                      </a: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из S </a:t>
                      </a:r>
                      <a:r>
                        <a:rPr lang="ru-RU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мож</a:t>
                      </a: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just"/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 получить Р.</a:t>
                      </a:r>
                    </a:p>
                    <a:p>
                      <a:pPr algn="just"/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Поиск в бесконечном множестве аспектов S особого свойства М, которое</a:t>
                      </a:r>
                    </a:p>
                    <a:p>
                      <a:pPr algn="just"/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приводит к желаемому Р.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1.Формирование общей концепции объекта.</a:t>
                      </a:r>
                    </a:p>
                    <a:p>
                      <a:pPr algn="just"/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2.Определение основных компонентов объекта.</a:t>
                      </a:r>
                    </a:p>
                    <a:p>
                      <a:pPr algn="just"/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3.Поиск основных способов выполнения каждого компонента.</a:t>
                      </a:r>
                    </a:p>
                    <a:p>
                      <a:pPr algn="just"/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4.Синтез всевозможных сочетаний.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Первый а к т : интуиции и желания.</a:t>
                      </a:r>
                    </a:p>
                    <a:p>
                      <a:pPr algn="just"/>
                      <a:r>
                        <a:rPr lang="ru-RU" sz="11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Происхождение замысла. Появление идеи, гипотезы, принципа</a:t>
                      </a:r>
                    </a:p>
                    <a:p>
                      <a:pPr algn="just"/>
                      <a:r>
                        <a:rPr lang="ru-RU" sz="11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изобретения, цели того, над чем следует работать.</a:t>
                      </a:r>
                    </a:p>
                    <a:p>
                      <a:pPr algn="just"/>
                      <a:r>
                        <a:rPr lang="ru-RU" sz="11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Второй а к т : знания и рассуждения.</a:t>
                      </a:r>
                    </a:p>
                    <a:p>
                      <a:pPr algn="just"/>
                      <a:r>
                        <a:rPr lang="ru-RU" sz="11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Выработка плана работы. Ставятся мысленные опыты, проводятся эксперименты и логический анализ, определяется новизна.</a:t>
                      </a:r>
                    </a:p>
                    <a:p>
                      <a:pPr algn="just"/>
                      <a:r>
                        <a:rPr lang="ru-RU" sz="11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Третий а к т : умения.</a:t>
                      </a:r>
                    </a:p>
                    <a:p>
                      <a:pPr algn="just"/>
                      <a:r>
                        <a:rPr lang="ru-RU" sz="11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Конструкционное выполнение изобретения. Решение задач применения, эксплуатации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6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 Уровни изобретательских </a:t>
            </a:r>
            <a:r>
              <a:rPr lang="ru-RU" dirty="0" smtClean="0"/>
              <a:t>задач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Творческие задачи бывают разные, нельзя изучать их "вообще</a:t>
            </a:r>
            <a:r>
              <a:rPr lang="ru-RU" dirty="0" smtClean="0"/>
              <a:t>"...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В </a:t>
            </a:r>
            <a:r>
              <a:rPr lang="ru-RU" dirty="0"/>
              <a:t>ТРИЗ принято условное деление на пять "Уровней изобретательских задач</a:t>
            </a:r>
            <a:r>
              <a:rPr lang="ru-RU" dirty="0" smtClean="0"/>
              <a:t>".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Задачи </a:t>
            </a:r>
            <a:r>
              <a:rPr lang="ru-RU" dirty="0"/>
              <a:t>высших уровней отличаются от задач низших уровней не только числом проб, необходимых для обнаружения решения. Существует </a:t>
            </a:r>
            <a:r>
              <a:rPr lang="ru-RU" dirty="0" smtClean="0"/>
              <a:t>и </a:t>
            </a:r>
            <a:r>
              <a:rPr lang="ru-RU" dirty="0"/>
              <a:t>качественная разница, связанная с областью знаний, необходимых для решения задач, и изменениями в исходной системе.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89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Уровни изобретательских задач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1-ый </a:t>
            </a:r>
            <a:r>
              <a:rPr lang="ru-RU" dirty="0"/>
              <a:t>уровень: известный объект без выбора или почти без выбора;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2-ой уровень: выбран объект из нескольких или сделаны небольшие изменения исходного объекта;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3-ий </a:t>
            </a:r>
            <a:r>
              <a:rPr lang="ru-RU" dirty="0"/>
              <a:t>уровень: исходный объект меняется сильно;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4-ый </a:t>
            </a:r>
            <a:r>
              <a:rPr lang="ru-RU" dirty="0"/>
              <a:t>уровень: исходный объект меняется полностью;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5-ый уровень: изменена вся техническая система, куда входил исходный объект, или сделано научное открытие".</a:t>
            </a:r>
          </a:p>
        </p:txBody>
      </p:sp>
    </p:spTree>
    <p:extLst>
      <p:ext uri="{BB962C8B-B14F-4D97-AF65-F5344CB8AC3E}">
        <p14:creationId xmlns:p14="http://schemas.microsoft.com/office/powerpoint/2010/main" val="3871416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4028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064592" y="1909986"/>
            <a:ext cx="2859335" cy="978408"/>
          </a:xfrm>
          <a:prstGeom prst="downArrow">
            <a:avLst>
              <a:gd name="adj1" fmla="val 50000"/>
              <a:gd name="adj2" fmla="val 4902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Открытие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921532"/>
            <a:ext cx="2952328" cy="20916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Обнаруживает неизвестные ранее, но объективно существующие объекты или свойства объектов материального мира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729640" y="1916832"/>
            <a:ext cx="3226736" cy="97840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Изобретение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921532"/>
            <a:ext cx="3168352" cy="20196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Создает материальные объекты или их свойства, не существовавшие до этого в мире и по этой причине также неизвестные!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1118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43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/>
              <a:t>П</a:t>
            </a:r>
            <a:r>
              <a:rPr lang="ru-RU" sz="1800" dirty="0" smtClean="0"/>
              <a:t>ринципиальное </a:t>
            </a:r>
            <a:r>
              <a:rPr lang="ru-RU" sz="1800" dirty="0"/>
              <a:t>отличие изобретения по сравнению с открытием</a:t>
            </a:r>
          </a:p>
          <a:p>
            <a:pPr marL="0" indent="0" algn="just">
              <a:buNone/>
            </a:pPr>
            <a:r>
              <a:rPr lang="ru-RU" sz="1800" dirty="0"/>
              <a:t>состоит в следующем: изобретение имеет цель создания, определяющую его </a:t>
            </a:r>
            <a:r>
              <a:rPr lang="ru-RU" sz="1800" dirty="0" smtClean="0"/>
              <a:t>назначение</a:t>
            </a:r>
            <a:r>
              <a:rPr lang="ru-RU" sz="1800" dirty="0"/>
              <a:t>, возможности применения.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 smtClean="0"/>
              <a:t>Эту </a:t>
            </a:r>
            <a:r>
              <a:rPr lang="ru-RU" sz="1800" dirty="0"/>
              <a:t>цель определяет главная </a:t>
            </a:r>
            <a:r>
              <a:rPr lang="ru-RU" sz="1800" dirty="0" smtClean="0"/>
              <a:t>позитивная (</a:t>
            </a:r>
            <a:r>
              <a:rPr lang="ru-RU" sz="1800" b="1" u="sng" dirty="0" smtClean="0"/>
              <a:t>полезная</a:t>
            </a:r>
            <a:r>
              <a:rPr lang="ru-RU" sz="1800" dirty="0"/>
              <a:t>) функция системы </a:t>
            </a:r>
            <a:r>
              <a:rPr lang="en-US" sz="1800" dirty="0"/>
              <a:t>MPF (Main Positive Function).</a:t>
            </a:r>
          </a:p>
          <a:p>
            <a:pPr marL="0" indent="0" algn="just">
              <a:buNone/>
            </a:pPr>
            <a:r>
              <a:rPr lang="ru-RU" sz="1800" i="1" dirty="0"/>
              <a:t>Например, MPF для радиосистемы можно сформулировать в следующем </a:t>
            </a:r>
            <a:r>
              <a:rPr lang="ru-RU" sz="1800" i="1" dirty="0" err="1" smtClean="0"/>
              <a:t>виде:передавать</a:t>
            </a:r>
            <a:r>
              <a:rPr lang="ru-RU" sz="1800" i="1" dirty="0" smtClean="0"/>
              <a:t> </a:t>
            </a:r>
            <a:r>
              <a:rPr lang="ru-RU" sz="1800" i="1" dirty="0"/>
              <a:t>и принимать электромагнитные сигналы с управляемыми </a:t>
            </a:r>
            <a:r>
              <a:rPr lang="ru-RU" sz="1800" i="1" dirty="0" smtClean="0"/>
              <a:t>параметрами </a:t>
            </a:r>
            <a:r>
              <a:rPr lang="ru-RU" sz="1800" i="1" dirty="0"/>
              <a:t>в радиочастотном волновом диапазоне.</a:t>
            </a:r>
          </a:p>
          <a:p>
            <a:pPr marL="0" indent="0" algn="just">
              <a:buNone/>
            </a:pPr>
            <a:r>
              <a:rPr lang="ru-RU" sz="1800" dirty="0"/>
              <a:t>Я</a:t>
            </a:r>
            <a:r>
              <a:rPr lang="ru-RU" sz="1800" dirty="0" smtClean="0"/>
              <a:t>вление</a:t>
            </a:r>
            <a:r>
              <a:rPr lang="ru-RU" sz="1800" dirty="0"/>
              <a:t>, сближающее открытие и </a:t>
            </a:r>
            <a:r>
              <a:rPr lang="ru-RU" sz="1800" dirty="0" smtClean="0"/>
              <a:t>изобретение - это фантазия, изобретательность </a:t>
            </a:r>
            <a:r>
              <a:rPr lang="ru-RU" sz="1800" dirty="0"/>
              <a:t>ученого и инженера.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 smtClean="0"/>
              <a:t>Открытие </a:t>
            </a:r>
            <a:r>
              <a:rPr lang="ru-RU" sz="1800" dirty="0"/>
              <a:t>не имеет цели </a:t>
            </a:r>
            <a:r>
              <a:rPr lang="ru-RU" sz="1800" dirty="0" smtClean="0"/>
              <a:t>и содержит </a:t>
            </a:r>
            <a:r>
              <a:rPr lang="ru-RU" sz="1800" dirty="0"/>
              <a:t>лишь объективное знание. Нужна нередко гениальная </a:t>
            </a:r>
            <a:r>
              <a:rPr lang="ru-RU" sz="1800" dirty="0" smtClean="0"/>
              <a:t>фантазия изобретателя</a:t>
            </a:r>
            <a:r>
              <a:rPr lang="ru-RU" sz="1800" dirty="0"/>
              <a:t>, </a:t>
            </a:r>
            <a:r>
              <a:rPr lang="ru-RU" sz="1800" dirty="0" smtClean="0"/>
              <a:t>чтобы придумать, увидеть </a:t>
            </a:r>
            <a:r>
              <a:rPr lang="ru-RU" sz="1800" dirty="0"/>
              <a:t>цель и идею технические </a:t>
            </a:r>
            <a:r>
              <a:rPr lang="ru-RU" sz="1800" dirty="0" smtClean="0"/>
              <a:t>решения(гипотезу</a:t>
            </a:r>
            <a:r>
              <a:rPr lang="ru-RU" sz="1800" dirty="0"/>
              <a:t>) для практического применения нового знания, содержащегося в</a:t>
            </a:r>
          </a:p>
          <a:p>
            <a:pPr marL="0" indent="0" algn="just">
              <a:buNone/>
            </a:pPr>
            <a:r>
              <a:rPr lang="ru-RU" sz="1800" dirty="0"/>
              <a:t>открытии</a:t>
            </a:r>
            <a:r>
              <a:rPr lang="ru-RU" sz="1800" dirty="0" smtClean="0"/>
              <a:t>.</a:t>
            </a:r>
          </a:p>
          <a:p>
            <a:pPr marL="0" indent="0" algn="just">
              <a:buNone/>
            </a:pPr>
            <a:r>
              <a:rPr lang="ru-RU" sz="1800" dirty="0"/>
              <a:t>Почти всегда открытию сопутствует предположение, гипотеза о сущности </a:t>
            </a:r>
            <a:r>
              <a:rPr lang="ru-RU" sz="1800" dirty="0" smtClean="0"/>
              <a:t>и взаимодействии </a:t>
            </a:r>
            <a:r>
              <a:rPr lang="ru-RU" sz="1800" dirty="0"/>
              <a:t>наблюдаемых и даже </a:t>
            </a:r>
            <a:r>
              <a:rPr lang="ru-RU" sz="1800" dirty="0" smtClean="0"/>
              <a:t>искомых явлений</a:t>
            </a:r>
            <a:r>
              <a:rPr lang="ru-RU" sz="1800" dirty="0"/>
              <a:t>. </a:t>
            </a:r>
            <a:endParaRPr lang="ru-RU" sz="1800" dirty="0" smtClean="0"/>
          </a:p>
          <a:p>
            <a:pPr marL="0" indent="0" algn="just">
              <a:buNone/>
            </a:pPr>
            <a:endParaRPr lang="ru-RU" sz="1800" dirty="0" smtClean="0"/>
          </a:p>
          <a:p>
            <a:pPr marL="0" indent="0" algn="ctr">
              <a:buNone/>
            </a:pPr>
            <a:r>
              <a:rPr lang="ru-RU" sz="1800" dirty="0" smtClean="0"/>
              <a:t>Гипотеза </a:t>
            </a:r>
            <a:r>
              <a:rPr lang="ru-RU" sz="1800" dirty="0"/>
              <a:t>и есть </a:t>
            </a:r>
            <a:r>
              <a:rPr lang="ru-RU" sz="1800" dirty="0" smtClean="0"/>
              <a:t>научное </a:t>
            </a:r>
            <a:r>
              <a:rPr lang="ru-RU" sz="1800" dirty="0"/>
              <a:t>и инженерное изобретение.</a:t>
            </a:r>
          </a:p>
        </p:txBody>
      </p:sp>
    </p:spTree>
    <p:extLst>
      <p:ext uri="{BB962C8B-B14F-4D97-AF65-F5344CB8AC3E}">
        <p14:creationId xmlns:p14="http://schemas.microsoft.com/office/powerpoint/2010/main" val="4139125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5715688"/>
              </p:ext>
            </p:extLst>
          </p:nvPr>
        </p:nvGraphicFramePr>
        <p:xfrm>
          <a:off x="467544" y="692697"/>
          <a:ext cx="8219256" cy="5854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876"/>
                <a:gridCol w="1369876"/>
                <a:gridCol w="1369876"/>
                <a:gridCol w="1369876"/>
                <a:gridCol w="1369876"/>
                <a:gridCol w="1369876"/>
              </a:tblGrid>
              <a:tr h="673341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Уровни изобретений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Аспекты проблемы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Рационализация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Модерниза-ция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Принцип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Синтез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Открытие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Исходные условия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Четкая однопараметрическая постановка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Многопараметрическая постановка, есть прямые структурные аналоги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Плохо структурированный «клубок «задач, есть только функциональные аналоги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Неизвест-ность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многих факторов;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нет близких функциональных аналогов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Неизвестность главных целевых факторов, аналогов нет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Ресурсы проблемы и решателя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 очевиден и легко доступен.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Профессиональное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образование,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практические навыки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 неочевиден, но присутствует в системе.  Профессиональное образование, практические навыки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 часто привлекается из других систем и уровней. </a:t>
                      </a:r>
                    </a:p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Развитое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chemeClr val="tx1"/>
                          </a:solidFill>
                        </a:rPr>
                        <a:t>комбинато-рное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мышление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Ресурсы из разных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областей знаний.</a:t>
                      </a:r>
                    </a:p>
                    <a:p>
                      <a:pPr algn="just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Сильное ассоциативное мышление, широкая эрудиция, способность преодолевать стереотипы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Неизвестный ресурс и/или его применение.</a:t>
                      </a:r>
                    </a:p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Исключительная избирательная мотивация, свобода от стереотипов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64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7208619"/>
              </p:ext>
            </p:extLst>
          </p:nvPr>
        </p:nvGraphicFramePr>
        <p:xfrm>
          <a:off x="467544" y="692697"/>
          <a:ext cx="8219256" cy="5946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876"/>
                <a:gridCol w="1369876"/>
                <a:gridCol w="1369876"/>
                <a:gridCol w="1369876"/>
                <a:gridCol w="1369876"/>
                <a:gridCol w="1369876"/>
              </a:tblGrid>
              <a:tr h="673341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Уровни изобретений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Аспекты проблемы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Рационализация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Модерниза-ция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Принцип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Синтез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Открытие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Сложность 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Задача без противоречий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Стандартные 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Нестандар-тные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Экстремаль-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ные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Уникальные 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Правила трансформа-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ции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Инженерное оптимизационное решение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Инженерное решение на основе типовых (стандартных) аналогов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Изобретательское решение на основе комбинированных методов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Изобретательское решение на основе интеграции научно-технических эффектов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Научно-техническое открытие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Уровень новизны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Небольшие параметрические изменения элементов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Оригинальные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функционально-структурные решения без изменения принципа функционирования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«Сильные» изобретения с системным эффектом замены принципа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функционирования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Выдающиеся изобретения с системным эффектом существенного изменения окружающих систем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Крупнейшие изобретения с системным эффектом кардинального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изменения цивилизации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447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Создание теории изобретений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Выделяем две исторические фазы в развитии человечества: примерно до начала 1-го тысячелетия до н. э. и от этого рубежа до наших дней.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первой фазе мы видим </a:t>
            </a:r>
            <a:r>
              <a:rPr lang="ru-RU" u="sng" dirty="0" err="1"/>
              <a:t>Homo</a:t>
            </a:r>
            <a:r>
              <a:rPr lang="ru-RU" u="sng" dirty="0"/>
              <a:t> </a:t>
            </a:r>
            <a:r>
              <a:rPr lang="ru-RU" u="sng" dirty="0" err="1"/>
              <a:t>Faber</a:t>
            </a:r>
            <a:r>
              <a:rPr lang="ru-RU" u="sng" dirty="0"/>
              <a:t> </a:t>
            </a:r>
            <a:r>
              <a:rPr lang="ru-RU" u="sng" dirty="0" err="1"/>
              <a:t>Technologicus</a:t>
            </a:r>
            <a:r>
              <a:rPr lang="ru-RU" u="sng" dirty="0"/>
              <a:t> </a:t>
            </a:r>
            <a:r>
              <a:rPr lang="ru-RU" dirty="0"/>
              <a:t>— человека, искусного </a:t>
            </a:r>
            <a:r>
              <a:rPr lang="ru-RU" dirty="0" smtClean="0"/>
              <a:t>в прикладных </a:t>
            </a:r>
            <a:r>
              <a:rPr lang="ru-RU" dirty="0"/>
              <a:t>технических орудиях, но еще не овладевшего научной </a:t>
            </a:r>
            <a:r>
              <a:rPr lang="ru-RU" dirty="0" smtClean="0"/>
              <a:t>методологией.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Во второй фазе, длящейся уже более 3000 лет, мы наблюдаем </a:t>
            </a:r>
            <a:r>
              <a:rPr lang="ru-RU" dirty="0" smtClean="0"/>
              <a:t>развитие </a:t>
            </a:r>
            <a:r>
              <a:rPr lang="ru-RU" u="sng" dirty="0" err="1" smtClean="0"/>
              <a:t>Homo</a:t>
            </a:r>
            <a:r>
              <a:rPr lang="ru-RU" u="sng" dirty="0" smtClean="0"/>
              <a:t> </a:t>
            </a:r>
            <a:r>
              <a:rPr lang="ru-RU" u="sng" dirty="0" err="1"/>
              <a:t>Sapiens</a:t>
            </a:r>
            <a:r>
              <a:rPr lang="ru-RU" u="sng" dirty="0"/>
              <a:t> </a:t>
            </a:r>
            <a:r>
              <a:rPr lang="ru-RU" u="sng" dirty="0" err="1"/>
              <a:t>Technologicus</a:t>
            </a:r>
            <a:r>
              <a:rPr lang="ru-RU" u="sng" dirty="0"/>
              <a:t> </a:t>
            </a:r>
            <a:r>
              <a:rPr lang="ru-RU" dirty="0"/>
              <a:t>— человека, создающего и применяющего научную</a:t>
            </a:r>
          </a:p>
          <a:p>
            <a:pPr marL="0" indent="0" algn="just">
              <a:buNone/>
            </a:pPr>
            <a:r>
              <a:rPr lang="ru-RU" dirty="0"/>
              <a:t>методологию и искусного в технических орудиях и системах.</a:t>
            </a:r>
          </a:p>
        </p:txBody>
      </p:sp>
    </p:spTree>
    <p:extLst>
      <p:ext uri="{BB962C8B-B14F-4D97-AF65-F5344CB8AC3E}">
        <p14:creationId xmlns:p14="http://schemas.microsoft.com/office/powerpoint/2010/main" val="3498903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Первая фаза </a:t>
            </a:r>
            <a:r>
              <a:rPr lang="en-US" dirty="0" smtClean="0"/>
              <a:t>- </a:t>
            </a:r>
            <a:r>
              <a:rPr lang="ru-RU" dirty="0" smtClean="0"/>
              <a:t>основными методами изобретательства были: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аналогия как прямое подражание</a:t>
            </a:r>
            <a:r>
              <a:rPr lang="ru-RU" dirty="0" smtClean="0"/>
              <a:t>: игла, скребок, нож, крючки, гарпуны, острая палка — все это аналоги зубов, клювов и когтей животных;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аналогия как копирование абстрактного образа </a:t>
            </a:r>
            <a:r>
              <a:rPr lang="ru-RU" dirty="0" smtClean="0"/>
              <a:t>: рисование, скульптура, игрушки, театральные фигуры и действия;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соединение в целое</a:t>
            </a:r>
            <a:r>
              <a:rPr lang="ru-RU" dirty="0" smtClean="0"/>
              <a:t>: копье с наконечником, составной топор или молоток, сеть, витая нить из волос;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разделение на части</a:t>
            </a:r>
            <a:r>
              <a:rPr lang="ru-RU" dirty="0" smtClean="0"/>
              <a:t>: разбивание камней для получения режущих или колющих кусков;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изменение формы </a:t>
            </a:r>
            <a:r>
              <a:rPr lang="ru-RU" dirty="0" smtClean="0"/>
              <a:t>(например, рукояток орудий) и параметров: заострение, упрочнение, удлинение и т. п.;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подбор и комбинирование различных материалов</a:t>
            </a:r>
            <a:r>
              <a:rPr lang="ru-RU" dirty="0" smtClean="0"/>
              <a:t>: дерево, кость, камень, шкура, кора (в том числе длинная, позволявшая плести сети и связывать</a:t>
            </a:r>
          </a:p>
          <a:p>
            <a:pPr marL="0" indent="0" algn="just">
              <a:buNone/>
            </a:pPr>
            <a:r>
              <a:rPr lang="ru-RU" dirty="0" smtClean="0"/>
              <a:t>части орудий), растительные волокна, глина, песок и т. п.;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освоение различных источников энергии</a:t>
            </a:r>
            <a:r>
              <a:rPr lang="ru-RU" dirty="0" smtClean="0"/>
              <a:t>: огня — для приготовления пиши и для выжигания лодки из ствола дерева, силы животных, упругих свойств материалов, например, сухожилий животных, согнутой ветки, витой натянутой нити из волос или растительных волокон.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7000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820</TotalTime>
  <Words>1796</Words>
  <Application>Microsoft Office PowerPoint</Application>
  <PresentationFormat>Экран (4:3)</PresentationFormat>
  <Paragraphs>232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Ясность</vt:lpstr>
      <vt:lpstr>  Лекция 3</vt:lpstr>
      <vt:lpstr> Уровни изобретательских задач</vt:lpstr>
      <vt:lpstr>Уровни изобретательских задач</vt:lpstr>
      <vt:lpstr>Презентация PowerPoint</vt:lpstr>
      <vt:lpstr>Презентация PowerPoint</vt:lpstr>
      <vt:lpstr>Презентация PowerPoint</vt:lpstr>
      <vt:lpstr>Презентация PowerPoint</vt:lpstr>
      <vt:lpstr>Создание теории изобретений</vt:lpstr>
      <vt:lpstr>Презентация PowerPoint</vt:lpstr>
      <vt:lpstr>Презентация PowerPoint</vt:lpstr>
      <vt:lpstr>Второй период</vt:lpstr>
      <vt:lpstr>Семь вопросов Квитиллиана  для уточнения любой задачи</vt:lpstr>
      <vt:lpstr>Презентация PowerPoint</vt:lpstr>
      <vt:lpstr>Презентация PowerPoint</vt:lpstr>
      <vt:lpstr>≪Четыре правила мышления≫ Декарта:</vt:lpstr>
      <vt:lpstr>Полезно изучать открытия других таким способом, который и нам самим бы открыл источник изобретений Г. Лейбниц</vt:lpstr>
      <vt:lpstr>Теории изобретений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ЭИОС вуза</dc:title>
  <dc:creator>Истомины</dc:creator>
  <cp:lastModifiedBy>User</cp:lastModifiedBy>
  <cp:revision>53</cp:revision>
  <dcterms:created xsi:type="dcterms:W3CDTF">2018-01-18T17:21:20Z</dcterms:created>
  <dcterms:modified xsi:type="dcterms:W3CDTF">2018-10-02T12:52:36Z</dcterms:modified>
</cp:coreProperties>
</file>